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58" r:id="rId4"/>
    <p:sldId id="259" r:id="rId5"/>
    <p:sldId id="260" r:id="rId6"/>
    <p:sldId id="261" r:id="rId7"/>
    <p:sldId id="266" r:id="rId8"/>
    <p:sldId id="262" r:id="rId9"/>
    <p:sldId id="263" r:id="rId10"/>
    <p:sldId id="271" r:id="rId11"/>
    <p:sldId id="264" r:id="rId12"/>
    <p:sldId id="274" r:id="rId13"/>
    <p:sldId id="273" r:id="rId14"/>
    <p:sldId id="272" r:id="rId15"/>
    <p:sldId id="267" r:id="rId16"/>
    <p:sldId id="275" r:id="rId17"/>
    <p:sldId id="268" r:id="rId18"/>
    <p:sldId id="276" r:id="rId19"/>
    <p:sldId id="277" r:id="rId20"/>
    <p:sldId id="269" r:id="rId21"/>
    <p:sldId id="278" r:id="rId22"/>
    <p:sldId id="270" r:id="rId23"/>
    <p:sldId id="279" r:id="rId24"/>
    <p:sldId id="26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FDC744-F950-4806-B416-CD80E9317F97}" type="datetimeFigureOut">
              <a:rPr lang="en-US" smtClean="0"/>
              <a:t>12/28/2017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27C33F-AEB3-44E3-9AF1-88F60C3C1FE5}" type="slidenum">
              <a:rPr lang="en-US" smtClean="0"/>
              <a:t>‹#›</a:t>
            </a:fld>
            <a:endParaRPr lang="en-US"/>
          </a:p>
        </p:txBody>
      </p:sp>
    </p:spTree>
    <p:extLst>
      <p:ext uri="{BB962C8B-B14F-4D97-AF65-F5344CB8AC3E}">
        <p14:creationId xmlns:p14="http://schemas.microsoft.com/office/powerpoint/2010/main" val="129149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ENT</a:t>
            </a:r>
            <a:r>
              <a:rPr lang="en-US" baseline="0" dirty="0" smtClean="0"/>
              <a:t> vs NSGY vs average patient- different jargon, different acronyms, make sure you are understood.</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4</a:t>
            </a:fld>
            <a:endParaRPr lang="en-US"/>
          </a:p>
        </p:txBody>
      </p:sp>
    </p:spTree>
    <p:extLst>
      <p:ext uri="{BB962C8B-B14F-4D97-AF65-F5344CB8AC3E}">
        <p14:creationId xmlns:p14="http://schemas.microsoft.com/office/powerpoint/2010/main" val="2425807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What do these</a:t>
            </a:r>
            <a:r>
              <a:rPr lang="en-US" sz="1200" b="0" i="0" kern="1200" baseline="0" dirty="0" smtClean="0">
                <a:solidFill>
                  <a:schemeClr val="tx1"/>
                </a:solidFill>
                <a:effectLst/>
                <a:latin typeface="+mn-lt"/>
                <a:ea typeface="+mn-ea"/>
                <a:cs typeface="+mn-cs"/>
              </a:rPr>
              <a:t> mean? </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17</a:t>
            </a:fld>
            <a:endParaRPr lang="en-US"/>
          </a:p>
        </p:txBody>
      </p:sp>
    </p:spTree>
    <p:extLst>
      <p:ext uri="{BB962C8B-B14F-4D97-AF65-F5344CB8AC3E}">
        <p14:creationId xmlns:p14="http://schemas.microsoft.com/office/powerpoint/2010/main" val="1216861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1)</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Does this mean "Since the time the moraine was deposited . . " or "Because the moraine was deposited in the Illinoisan . . ."? 2) Does this mean "Destruction of shells of snails . . ." or "Destruction of shells by snails . . ."? </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18</a:t>
            </a:fld>
            <a:endParaRPr lang="en-US"/>
          </a:p>
        </p:txBody>
      </p:sp>
    </p:spTree>
    <p:extLst>
      <p:ext uri="{BB962C8B-B14F-4D97-AF65-F5344CB8AC3E}">
        <p14:creationId xmlns:p14="http://schemas.microsoft.com/office/powerpoint/2010/main" val="4240246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3</a:t>
            </a:r>
            <a:r>
              <a:rPr lang="en-US" sz="1200" b="0" i="0" kern="1200" dirty="0" smtClean="0">
                <a:solidFill>
                  <a:schemeClr val="tx1"/>
                </a:solidFill>
                <a:effectLst/>
                <a:latin typeface="+mn-lt"/>
                <a:ea typeface="+mn-ea"/>
                <a:cs typeface="+mn-cs"/>
              </a:rPr>
              <a:t>) Put Subjects near</a:t>
            </a:r>
            <a:r>
              <a:rPr lang="en-US" sz="1200" b="0" i="0" kern="1200" baseline="0" dirty="0" smtClean="0">
                <a:solidFill>
                  <a:schemeClr val="tx1"/>
                </a:solidFill>
                <a:effectLst/>
                <a:latin typeface="+mn-lt"/>
                <a:ea typeface="+mn-ea"/>
                <a:cs typeface="+mn-cs"/>
              </a:rPr>
              <a:t> verbs</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19</a:t>
            </a:fld>
            <a:endParaRPr lang="en-US"/>
          </a:p>
        </p:txBody>
      </p:sp>
    </p:spTree>
    <p:extLst>
      <p:ext uri="{BB962C8B-B14F-4D97-AF65-F5344CB8AC3E}">
        <p14:creationId xmlns:p14="http://schemas.microsoft.com/office/powerpoint/2010/main" val="1443177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What’s inconsistent about this excerpt. (Tense</a:t>
            </a:r>
            <a:r>
              <a:rPr lang="en-US" baseline="0" dirty="0" smtClean="0"/>
              <a:t> switches every other sentence and interaction/reaction) How would you fix it?</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20</a:t>
            </a:fld>
            <a:endParaRPr lang="en-US"/>
          </a:p>
        </p:txBody>
      </p:sp>
    </p:spTree>
    <p:extLst>
      <p:ext uri="{BB962C8B-B14F-4D97-AF65-F5344CB8AC3E}">
        <p14:creationId xmlns:p14="http://schemas.microsoft.com/office/powerpoint/2010/main" val="820301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What’s inconsistent about this excerpt. (Tense</a:t>
            </a:r>
            <a:r>
              <a:rPr lang="en-US" baseline="0" dirty="0" smtClean="0"/>
              <a:t> switches every other sentence and interaction/reaction) How would you fix it?</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21</a:t>
            </a:fld>
            <a:endParaRPr lang="en-US"/>
          </a:p>
        </p:txBody>
      </p:sp>
    </p:spTree>
    <p:extLst>
      <p:ext uri="{BB962C8B-B14F-4D97-AF65-F5344CB8AC3E}">
        <p14:creationId xmlns:p14="http://schemas.microsoft.com/office/powerpoint/2010/main" val="2797012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22</a:t>
            </a:fld>
            <a:endParaRPr lang="en-US"/>
          </a:p>
        </p:txBody>
      </p:sp>
    </p:spTree>
    <p:extLst>
      <p:ext uri="{BB962C8B-B14F-4D97-AF65-F5344CB8AC3E}">
        <p14:creationId xmlns:p14="http://schemas.microsoft.com/office/powerpoint/2010/main" val="1387964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23</a:t>
            </a:fld>
            <a:endParaRPr lang="en-US"/>
          </a:p>
        </p:txBody>
      </p:sp>
    </p:spTree>
    <p:extLst>
      <p:ext uri="{BB962C8B-B14F-4D97-AF65-F5344CB8AC3E}">
        <p14:creationId xmlns:p14="http://schemas.microsoft.com/office/powerpoint/2010/main" val="51027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word needs to have only one meaning. Don’t call it a cursor, then a pointer, then a mouse.</a:t>
            </a:r>
            <a:r>
              <a:rPr lang="en-US" baseline="0" dirty="0" smtClean="0"/>
              <a:t> Choose one and stick with it throughout the entire document. Use Layouts to help define sections and important ideas.</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5</a:t>
            </a:fld>
            <a:endParaRPr lang="en-US"/>
          </a:p>
        </p:txBody>
      </p:sp>
    </p:spTree>
    <p:extLst>
      <p:ext uri="{BB962C8B-B14F-4D97-AF65-F5344CB8AC3E}">
        <p14:creationId xmlns:p14="http://schemas.microsoft.com/office/powerpoint/2010/main" val="1794735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 people use punctuation differently. Most things can be considered correct as long as they are consistent</a:t>
            </a:r>
            <a:r>
              <a:rPr lang="en-US" baseline="0" dirty="0" smtClean="0"/>
              <a:t> throughout your document.</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6</a:t>
            </a:fld>
            <a:endParaRPr lang="en-US"/>
          </a:p>
        </p:txBody>
      </p:sp>
    </p:spTree>
    <p:extLst>
      <p:ext uri="{BB962C8B-B14F-4D97-AF65-F5344CB8AC3E}">
        <p14:creationId xmlns:p14="http://schemas.microsoft.com/office/powerpoint/2010/main" val="920895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was published</a:t>
            </a:r>
            <a:r>
              <a:rPr lang="en-US" baseline="0" dirty="0" smtClean="0"/>
              <a:t> in Journal of Neurosurgery: Pediatrics. </a:t>
            </a:r>
            <a:r>
              <a:rPr lang="en-US" dirty="0" smtClean="0"/>
              <a:t>Tell me how you would explain this to a 7 year old? 16 year old? Parent? Non-neurosurgery</a:t>
            </a:r>
            <a:r>
              <a:rPr lang="en-US" baseline="0" dirty="0" smtClean="0"/>
              <a:t> doctor?</a:t>
            </a:r>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11</a:t>
            </a:fld>
            <a:endParaRPr lang="en-US"/>
          </a:p>
        </p:txBody>
      </p:sp>
    </p:spTree>
    <p:extLst>
      <p:ext uri="{BB962C8B-B14F-4D97-AF65-F5344CB8AC3E}">
        <p14:creationId xmlns:p14="http://schemas.microsoft.com/office/powerpoint/2010/main" val="2668212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12</a:t>
            </a:fld>
            <a:endParaRPr lang="en-US"/>
          </a:p>
        </p:txBody>
      </p:sp>
    </p:spTree>
    <p:extLst>
      <p:ext uri="{BB962C8B-B14F-4D97-AF65-F5344CB8AC3E}">
        <p14:creationId xmlns:p14="http://schemas.microsoft.com/office/powerpoint/2010/main" val="2908093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13</a:t>
            </a:fld>
            <a:endParaRPr lang="en-US"/>
          </a:p>
        </p:txBody>
      </p:sp>
    </p:spTree>
    <p:extLst>
      <p:ext uri="{BB962C8B-B14F-4D97-AF65-F5344CB8AC3E}">
        <p14:creationId xmlns:p14="http://schemas.microsoft.com/office/powerpoint/2010/main" val="946876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7C33F-AEB3-44E3-9AF1-88F60C3C1FE5}" type="slidenum">
              <a:rPr lang="en-US" smtClean="0"/>
              <a:t>14</a:t>
            </a:fld>
            <a:endParaRPr lang="en-US"/>
          </a:p>
        </p:txBody>
      </p:sp>
    </p:spTree>
    <p:extLst>
      <p:ext uri="{BB962C8B-B14F-4D97-AF65-F5344CB8AC3E}">
        <p14:creationId xmlns:p14="http://schemas.microsoft.com/office/powerpoint/2010/main" val="3048437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was published </a:t>
            </a:r>
            <a:r>
              <a:rPr lang="en-US" sz="1200" b="0" i="0" u="none" strike="noStrike" kern="1200" baseline="0" dirty="0" smtClean="0">
                <a:solidFill>
                  <a:schemeClr val="tx1"/>
                </a:solidFill>
                <a:latin typeface="+mn-lt"/>
                <a:ea typeface="+mn-ea"/>
                <a:cs typeface="+mn-cs"/>
              </a:rPr>
              <a:t>Otolaryngology–Head and Neck Surgery (2008). OSA- </a:t>
            </a:r>
            <a:r>
              <a:rPr lang="en-US" sz="1200" b="0" i="0" u="none" strike="noStrike" kern="1200" baseline="0" dirty="0" err="1" smtClean="0">
                <a:solidFill>
                  <a:schemeClr val="tx1"/>
                </a:solidFill>
                <a:latin typeface="+mn-lt"/>
                <a:ea typeface="+mn-ea"/>
                <a:cs typeface="+mn-cs"/>
              </a:rPr>
              <a:t>obstrucitve</a:t>
            </a:r>
            <a:r>
              <a:rPr lang="en-US" sz="1200" b="0" i="0" u="none" strike="noStrike" kern="1200" baseline="0" dirty="0" smtClean="0">
                <a:solidFill>
                  <a:schemeClr val="tx1"/>
                </a:solidFill>
                <a:latin typeface="+mn-lt"/>
                <a:ea typeface="+mn-ea"/>
                <a:cs typeface="+mn-cs"/>
              </a:rPr>
              <a:t> sleep apnea, QOL- Quality of life, CHQ- Child Health Questionnaire, JRA- juvenile </a:t>
            </a:r>
            <a:r>
              <a:rPr lang="en-US" sz="1200" b="0" i="0" u="none" strike="noStrike" kern="1200" baseline="0" smtClean="0">
                <a:solidFill>
                  <a:schemeClr val="tx1"/>
                </a:solidFill>
                <a:latin typeface="+mn-lt"/>
                <a:ea typeface="+mn-ea"/>
                <a:cs typeface="+mn-cs"/>
              </a:rPr>
              <a:t>rheumatoid arthritis. </a:t>
            </a:r>
            <a:r>
              <a:rPr lang="en-US" sz="1200" b="0" i="0" u="none" strike="noStrike" kern="1200" baseline="0" dirty="0" smtClean="0">
                <a:solidFill>
                  <a:schemeClr val="tx1"/>
                </a:solidFill>
                <a:latin typeface="+mn-lt"/>
                <a:ea typeface="+mn-ea"/>
                <a:cs typeface="+mn-cs"/>
              </a:rPr>
              <a:t>What would you do to ensure its readable to outside industry?</a:t>
            </a:r>
            <a:endParaRPr lang="en-US" b="1" dirty="0"/>
          </a:p>
        </p:txBody>
      </p:sp>
      <p:sp>
        <p:nvSpPr>
          <p:cNvPr id="4" name="Slide Number Placeholder 3"/>
          <p:cNvSpPr>
            <a:spLocks noGrp="1"/>
          </p:cNvSpPr>
          <p:nvPr>
            <p:ph type="sldNum" sz="quarter" idx="10"/>
          </p:nvPr>
        </p:nvSpPr>
        <p:spPr/>
        <p:txBody>
          <a:bodyPr/>
          <a:lstStyle/>
          <a:p>
            <a:fld id="{CE27C33F-AEB3-44E3-9AF1-88F60C3C1FE5}" type="slidenum">
              <a:rPr lang="en-US" smtClean="0"/>
              <a:t>15</a:t>
            </a:fld>
            <a:endParaRPr lang="en-US"/>
          </a:p>
        </p:txBody>
      </p:sp>
    </p:spTree>
    <p:extLst>
      <p:ext uri="{BB962C8B-B14F-4D97-AF65-F5344CB8AC3E}">
        <p14:creationId xmlns:p14="http://schemas.microsoft.com/office/powerpoint/2010/main" val="4046944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Legends</a:t>
            </a:r>
            <a:r>
              <a:rPr lang="en-US" b="1" baseline="0" dirty="0" smtClean="0"/>
              <a:t> are easy to make but informal. Generally you won’t use an acronym in your documents until you’ve already defined it. Exceptions are if the acronym is common knowledge to your ENTIRE audience. If one person might not know it, define before using.</a:t>
            </a:r>
            <a:endParaRPr lang="en-US" b="1" dirty="0"/>
          </a:p>
        </p:txBody>
      </p:sp>
      <p:sp>
        <p:nvSpPr>
          <p:cNvPr id="4" name="Slide Number Placeholder 3"/>
          <p:cNvSpPr>
            <a:spLocks noGrp="1"/>
          </p:cNvSpPr>
          <p:nvPr>
            <p:ph type="sldNum" sz="quarter" idx="10"/>
          </p:nvPr>
        </p:nvSpPr>
        <p:spPr/>
        <p:txBody>
          <a:bodyPr/>
          <a:lstStyle/>
          <a:p>
            <a:fld id="{CE27C33F-AEB3-44E3-9AF1-88F60C3C1FE5}" type="slidenum">
              <a:rPr lang="en-US" smtClean="0"/>
              <a:t>16</a:t>
            </a:fld>
            <a:endParaRPr lang="en-US"/>
          </a:p>
        </p:txBody>
      </p:sp>
    </p:spTree>
    <p:extLst>
      <p:ext uri="{BB962C8B-B14F-4D97-AF65-F5344CB8AC3E}">
        <p14:creationId xmlns:p14="http://schemas.microsoft.com/office/powerpoint/2010/main" val="2820136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9568780-D8B9-4B2C-8093-863E7DB6B7C0}" type="datetimeFigureOut">
              <a:rPr lang="en-US" smtClean="0"/>
              <a:t>12/28/2017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F38B6D5-BF50-4F51-B8C3-F4FD686DE43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568780-D8B9-4B2C-8093-863E7DB6B7C0}" type="datetimeFigureOut">
              <a:rPr lang="en-US" smtClean="0"/>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568780-D8B9-4B2C-8093-863E7DB6B7C0}" type="datetimeFigureOut">
              <a:rPr lang="en-US" smtClean="0"/>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568780-D8B9-4B2C-8093-863E7DB6B7C0}" type="datetimeFigureOut">
              <a:rPr lang="en-US" smtClean="0"/>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568780-D8B9-4B2C-8093-863E7DB6B7C0}" type="datetimeFigureOut">
              <a:rPr lang="en-US" smtClean="0"/>
              <a:t>12/28/2017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9568780-D8B9-4B2C-8093-863E7DB6B7C0}" type="datetimeFigureOut">
              <a:rPr lang="en-US" smtClean="0"/>
              <a:t>12/28/2017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8B6D5-BF50-4F51-B8C3-F4FD686DE43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568780-D8B9-4B2C-8093-863E7DB6B7C0}" type="datetimeFigureOut">
              <a:rPr lang="en-US" smtClean="0"/>
              <a:t>12/28/2017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568780-D8B9-4B2C-8093-863E7DB6B7C0}" type="datetimeFigureOut">
              <a:rPr lang="en-US" smtClean="0"/>
              <a:t>12/28/2017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568780-D8B9-4B2C-8093-863E7DB6B7C0}" type="datetimeFigureOut">
              <a:rPr lang="en-US" smtClean="0"/>
              <a:t>12/28/2017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568780-D8B9-4B2C-8093-863E7DB6B7C0}" type="datetimeFigureOut">
              <a:rPr lang="en-US" smtClean="0"/>
              <a:t>12/28/2017</a:t>
            </a:fld>
            <a:endParaRPr lang="en-US"/>
          </a:p>
        </p:txBody>
      </p:sp>
      <p:sp>
        <p:nvSpPr>
          <p:cNvPr id="7" name="Slide Number Placeholder 6"/>
          <p:cNvSpPr>
            <a:spLocks noGrp="1"/>
          </p:cNvSpPr>
          <p:nvPr>
            <p:ph type="sldNum" sz="quarter" idx="12"/>
          </p:nvPr>
        </p:nvSpPr>
        <p:spPr/>
        <p:txBody>
          <a:bodyPr/>
          <a:lstStyle/>
          <a:p>
            <a:fld id="{5F38B6D5-BF50-4F51-B8C3-F4FD686DE43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568780-D8B9-4B2C-8093-863E7DB6B7C0}" type="datetimeFigureOut">
              <a:rPr lang="en-US" smtClean="0"/>
              <a:t>12/28/2017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5F38B6D5-BF50-4F51-B8C3-F4FD686DE4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9568780-D8B9-4B2C-8093-863E7DB6B7C0}" type="datetimeFigureOut">
              <a:rPr lang="en-US" smtClean="0"/>
              <a:t>12/28/2017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F38B6D5-BF50-4F51-B8C3-F4FD686DE4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journalsuggester.springer.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and Editing</a:t>
            </a:r>
            <a:endParaRPr lang="en-US" dirty="0"/>
          </a:p>
        </p:txBody>
      </p:sp>
      <p:sp>
        <p:nvSpPr>
          <p:cNvPr id="3" name="Subtitle 2"/>
          <p:cNvSpPr>
            <a:spLocks noGrp="1"/>
          </p:cNvSpPr>
          <p:nvPr>
            <p:ph type="subTitle" idx="1"/>
          </p:nvPr>
        </p:nvSpPr>
        <p:spPr/>
        <p:txBody>
          <a:bodyPr/>
          <a:lstStyle/>
          <a:p>
            <a:r>
              <a:rPr lang="en-US" dirty="0" smtClean="0"/>
              <a:t>It doesn’t matter what’s in your head if it can’t get out.</a:t>
            </a:r>
            <a:endParaRPr lang="en-US" dirty="0"/>
          </a:p>
        </p:txBody>
      </p:sp>
    </p:spTree>
    <p:extLst>
      <p:ext uri="{BB962C8B-B14F-4D97-AF65-F5344CB8AC3E}">
        <p14:creationId xmlns:p14="http://schemas.microsoft.com/office/powerpoint/2010/main" val="2408087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choose a journal</a:t>
            </a:r>
            <a:endParaRPr lang="en-US" dirty="0"/>
          </a:p>
        </p:txBody>
      </p:sp>
      <p:sp>
        <p:nvSpPr>
          <p:cNvPr id="3" name="Content Placeholder 2"/>
          <p:cNvSpPr>
            <a:spLocks noGrp="1"/>
          </p:cNvSpPr>
          <p:nvPr>
            <p:ph idx="1"/>
          </p:nvPr>
        </p:nvSpPr>
        <p:spPr/>
        <p:txBody>
          <a:bodyPr/>
          <a:lstStyle/>
          <a:p>
            <a:r>
              <a:rPr lang="en-US" dirty="0" smtClean="0"/>
              <a:t>Very dependent on specialty</a:t>
            </a:r>
          </a:p>
          <a:p>
            <a:r>
              <a:rPr lang="en-US" dirty="0" smtClean="0"/>
              <a:t>Read!</a:t>
            </a:r>
          </a:p>
          <a:p>
            <a:r>
              <a:rPr lang="en-US" dirty="0" smtClean="0"/>
              <a:t>Be aware of the value of your research.</a:t>
            </a:r>
          </a:p>
          <a:p>
            <a:r>
              <a:rPr lang="en-US" dirty="0" smtClean="0">
                <a:hlinkClick r:id="rId2"/>
              </a:rPr>
              <a:t>Journal </a:t>
            </a:r>
            <a:r>
              <a:rPr lang="en-US" dirty="0" err="1" smtClean="0">
                <a:hlinkClick r:id="rId2"/>
              </a:rPr>
              <a:t>Suggester</a:t>
            </a:r>
            <a:endParaRPr lang="en-US" dirty="0"/>
          </a:p>
        </p:txBody>
      </p:sp>
    </p:spTree>
    <p:extLst>
      <p:ext uri="{BB962C8B-B14F-4D97-AF65-F5344CB8AC3E}">
        <p14:creationId xmlns:p14="http://schemas.microsoft.com/office/powerpoint/2010/main" val="297035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Example</a:t>
            </a:r>
            <a:endParaRPr lang="en-US" dirty="0"/>
          </a:p>
        </p:txBody>
      </p:sp>
      <p:sp>
        <p:nvSpPr>
          <p:cNvPr id="3" name="Content Placeholder 2"/>
          <p:cNvSpPr>
            <a:spLocks noGrp="1"/>
          </p:cNvSpPr>
          <p:nvPr>
            <p:ph idx="1"/>
          </p:nvPr>
        </p:nvSpPr>
        <p:spPr/>
        <p:txBody>
          <a:bodyPr/>
          <a:lstStyle/>
          <a:p>
            <a:pPr marL="0" indent="0">
              <a:buNone/>
            </a:pPr>
            <a:r>
              <a:rPr lang="en-US" dirty="0" smtClean="0"/>
              <a:t>The success of endoscopic third ventriculostomy with choroid plexus cauterization may have associations with age, etiology of hydrocephalus, previous shunting, cisternal scarring, and possibly aqueduct patency. This study aimed to measure interrater reliability among surgeons in identifying cisternal scarring and aqueduct patency.</a:t>
            </a:r>
            <a:endParaRPr lang="en-US" dirty="0"/>
          </a:p>
        </p:txBody>
      </p:sp>
    </p:spTree>
    <p:extLst>
      <p:ext uri="{BB962C8B-B14F-4D97-AF65-F5344CB8AC3E}">
        <p14:creationId xmlns:p14="http://schemas.microsoft.com/office/powerpoint/2010/main" val="2722735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Audience </a:t>
            </a:r>
            <a:r>
              <a:rPr lang="en-US" dirty="0" smtClean="0"/>
              <a:t>Example- For Non-Neurosurgery doctor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success of endoscopic third ventriculostomy with choroid plexus cauterization </a:t>
            </a:r>
            <a:r>
              <a:rPr lang="en-US" dirty="0" smtClean="0"/>
              <a:t>( ETV-CPC; a procedure used </a:t>
            </a:r>
            <a:r>
              <a:rPr lang="en-US" dirty="0" smtClean="0"/>
              <a:t>as an alternative to shunting and requiring no implants) </a:t>
            </a:r>
            <a:r>
              <a:rPr lang="en-US" dirty="0" smtClean="0"/>
              <a:t>may </a:t>
            </a:r>
            <a:r>
              <a:rPr lang="en-US" dirty="0" smtClean="0"/>
              <a:t>have associations with age, etiology of hydrocephalus, previous shunting, cisternal scarring, and possibly aqueduct patency. This study aimed to measure interrater reliability among surgeons in identifying cisternal scarring and aqueduct patency</a:t>
            </a:r>
            <a:r>
              <a:rPr lang="en-US" dirty="0" smtClean="0"/>
              <a:t>. Completing this study will allow us to better identify patients that will have a successful ETV-CPC.</a:t>
            </a:r>
            <a:endParaRPr lang="en-US" dirty="0"/>
          </a:p>
        </p:txBody>
      </p:sp>
    </p:spTree>
    <p:extLst>
      <p:ext uri="{BB962C8B-B14F-4D97-AF65-F5344CB8AC3E}">
        <p14:creationId xmlns:p14="http://schemas.microsoft.com/office/powerpoint/2010/main" val="1463434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Audience Example- For 16 year old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We </a:t>
            </a:r>
            <a:r>
              <a:rPr lang="en-US" dirty="0"/>
              <a:t>would like to do a study on a surgery where we go into your brain and cut a small hole to let the trapped fluid go where it needs to be</a:t>
            </a:r>
            <a:r>
              <a:rPr lang="en-US" dirty="0" smtClean="0"/>
              <a:t>. We also will be removing the parts that make too much fluid. We </a:t>
            </a:r>
            <a:r>
              <a:rPr lang="en-US" dirty="0"/>
              <a:t>want to make sure we know how to </a:t>
            </a:r>
            <a:r>
              <a:rPr lang="en-US" dirty="0" smtClean="0"/>
              <a:t>identify the areas of your brain that might make the surgery easier or more difficult.</a:t>
            </a:r>
            <a:endParaRPr lang="en-US" dirty="0"/>
          </a:p>
          <a:p>
            <a:pPr marL="0" indent="0">
              <a:buNone/>
            </a:pPr>
            <a:endParaRPr lang="en-US" dirty="0"/>
          </a:p>
        </p:txBody>
      </p:sp>
    </p:spTree>
    <p:extLst>
      <p:ext uri="{BB962C8B-B14F-4D97-AF65-F5344CB8AC3E}">
        <p14:creationId xmlns:p14="http://schemas.microsoft.com/office/powerpoint/2010/main" val="2395566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Audience </a:t>
            </a:r>
            <a:r>
              <a:rPr lang="en-US" dirty="0" smtClean="0"/>
              <a:t>Example- For 7 year old patients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We would like to do a study on a surgery where we go into your brain and cut a small hole to let the trapped fluid go where it needs to be. We want to make sure we know how to decide whether this surgery is the best one for you.</a:t>
            </a:r>
            <a:endParaRPr lang="en-US" dirty="0"/>
          </a:p>
        </p:txBody>
      </p:sp>
    </p:spTree>
    <p:extLst>
      <p:ext uri="{BB962C8B-B14F-4D97-AF65-F5344CB8AC3E}">
        <p14:creationId xmlns:p14="http://schemas.microsoft.com/office/powerpoint/2010/main" val="1955333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Acronym Example</a:t>
            </a:r>
            <a:endParaRPr lang="en-US" dirty="0"/>
          </a:p>
        </p:txBody>
      </p:sp>
      <p:sp>
        <p:nvSpPr>
          <p:cNvPr id="3" name="Content Placeholder 2"/>
          <p:cNvSpPr>
            <a:spLocks noGrp="1"/>
          </p:cNvSpPr>
          <p:nvPr>
            <p:ph idx="1"/>
          </p:nvPr>
        </p:nvSpPr>
        <p:spPr/>
        <p:txBody>
          <a:bodyPr>
            <a:normAutofit/>
          </a:bodyPr>
          <a:lstStyle/>
          <a:p>
            <a:pPr marL="68580" indent="0">
              <a:buNone/>
            </a:pPr>
            <a:r>
              <a:rPr lang="en-US" dirty="0"/>
              <a:t>Of 12 </a:t>
            </a:r>
            <a:r>
              <a:rPr lang="en-US" dirty="0" smtClean="0"/>
              <a:t>CHQ subscale </a:t>
            </a:r>
            <a:r>
              <a:rPr lang="en-US" dirty="0"/>
              <a:t>scores for children with OSA, 8 scores were </a:t>
            </a:r>
            <a:r>
              <a:rPr lang="en-US" dirty="0" smtClean="0"/>
              <a:t>significantly lower </a:t>
            </a:r>
            <a:r>
              <a:rPr lang="en-US" dirty="0"/>
              <a:t>(indicating a poorer QOL) than controls. Children with </a:t>
            </a:r>
            <a:r>
              <a:rPr lang="en-US" dirty="0" smtClean="0"/>
              <a:t>OSA scored </a:t>
            </a:r>
            <a:r>
              <a:rPr lang="en-US" dirty="0"/>
              <a:t>19.23 points lower than healthy children in the subscale </a:t>
            </a:r>
            <a:r>
              <a:rPr lang="en-US" dirty="0" smtClean="0"/>
              <a:t>of parental </a:t>
            </a:r>
            <a:r>
              <a:rPr lang="en-US" dirty="0"/>
              <a:t>impact-emotional. Children with OSA had QOL </a:t>
            </a:r>
            <a:r>
              <a:rPr lang="en-US" dirty="0" smtClean="0"/>
              <a:t>scores that </a:t>
            </a:r>
            <a:r>
              <a:rPr lang="en-US" dirty="0"/>
              <a:t>were similar to those of children with JRA.</a:t>
            </a:r>
          </a:p>
        </p:txBody>
      </p:sp>
    </p:spTree>
    <p:extLst>
      <p:ext uri="{BB962C8B-B14F-4D97-AF65-F5344CB8AC3E}">
        <p14:creationId xmlns:p14="http://schemas.microsoft.com/office/powerpoint/2010/main" val="1964243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 Example- Fixed</a:t>
            </a:r>
            <a:endParaRPr lang="en-US" dirty="0"/>
          </a:p>
        </p:txBody>
      </p:sp>
      <p:sp>
        <p:nvSpPr>
          <p:cNvPr id="3" name="Content Placeholder 2"/>
          <p:cNvSpPr>
            <a:spLocks noGrp="1"/>
          </p:cNvSpPr>
          <p:nvPr>
            <p:ph idx="1"/>
          </p:nvPr>
        </p:nvSpPr>
        <p:spPr>
          <a:xfrm>
            <a:off x="1043493" y="2323652"/>
            <a:ext cx="5509708" cy="3508977"/>
          </a:xfrm>
        </p:spPr>
        <p:txBody>
          <a:bodyPr>
            <a:normAutofit lnSpcReduction="10000"/>
          </a:bodyPr>
          <a:lstStyle/>
          <a:p>
            <a:pPr marL="68580" indent="0">
              <a:buNone/>
            </a:pPr>
            <a:r>
              <a:rPr lang="en-US" dirty="0"/>
              <a:t>Of 12 </a:t>
            </a:r>
            <a:r>
              <a:rPr lang="en-US" dirty="0" smtClean="0"/>
              <a:t>CHQ subscale </a:t>
            </a:r>
            <a:r>
              <a:rPr lang="en-US" dirty="0"/>
              <a:t>scores for children with OSA, 8 scores were </a:t>
            </a:r>
            <a:r>
              <a:rPr lang="en-US" dirty="0" smtClean="0"/>
              <a:t>significantly lower </a:t>
            </a:r>
            <a:r>
              <a:rPr lang="en-US" dirty="0"/>
              <a:t>(indicating a poorer QOL) than controls. Children with </a:t>
            </a:r>
            <a:r>
              <a:rPr lang="en-US" dirty="0" smtClean="0"/>
              <a:t>OSA scored </a:t>
            </a:r>
            <a:r>
              <a:rPr lang="en-US" dirty="0"/>
              <a:t>19.23 points lower than healthy children in the subscale </a:t>
            </a:r>
            <a:r>
              <a:rPr lang="en-US" dirty="0" smtClean="0"/>
              <a:t>of parental </a:t>
            </a:r>
            <a:r>
              <a:rPr lang="en-US" dirty="0"/>
              <a:t>impact-emotional. Children with OSA had QOL </a:t>
            </a:r>
            <a:r>
              <a:rPr lang="en-US" dirty="0" smtClean="0"/>
              <a:t>scores that </a:t>
            </a:r>
            <a:r>
              <a:rPr lang="en-US" dirty="0"/>
              <a:t>were similar to those of children with JRA.</a:t>
            </a:r>
          </a:p>
        </p:txBody>
      </p:sp>
      <p:sp>
        <p:nvSpPr>
          <p:cNvPr id="5" name="TextBox 4"/>
          <p:cNvSpPr txBox="1"/>
          <p:nvPr/>
        </p:nvSpPr>
        <p:spPr>
          <a:xfrm>
            <a:off x="6781800" y="2514600"/>
            <a:ext cx="1524000" cy="2862322"/>
          </a:xfrm>
          <a:prstGeom prst="rect">
            <a:avLst/>
          </a:prstGeom>
          <a:solidFill>
            <a:schemeClr val="bg1"/>
          </a:solidFill>
          <a:ln w="76200">
            <a:solidFill>
              <a:srgbClr val="92D050"/>
            </a:solidFill>
          </a:ln>
        </p:spPr>
        <p:txBody>
          <a:bodyPr wrap="square" rtlCol="0">
            <a:spAutoFit/>
          </a:bodyPr>
          <a:lstStyle/>
          <a:p>
            <a:pPr indent="-822960" algn="ctr"/>
            <a:r>
              <a:rPr lang="en-US" sz="1200" b="1" dirty="0" smtClean="0"/>
              <a:t>Legend</a:t>
            </a:r>
          </a:p>
          <a:p>
            <a:pPr indent="-822960" algn="ctr"/>
            <a:endParaRPr lang="en-US" sz="1200" b="1" dirty="0"/>
          </a:p>
          <a:p>
            <a:pPr indent="-822960"/>
            <a:r>
              <a:rPr lang="en-US" sz="1200" b="1" dirty="0" smtClean="0"/>
              <a:t>OSA: </a:t>
            </a:r>
            <a:r>
              <a:rPr lang="en-US" sz="1200" dirty="0" err="1" smtClean="0"/>
              <a:t>obstrucitive</a:t>
            </a:r>
            <a:r>
              <a:rPr lang="en-US" sz="1200" dirty="0" smtClean="0"/>
              <a:t> sleep apnea</a:t>
            </a:r>
          </a:p>
          <a:p>
            <a:pPr indent="-822960"/>
            <a:endParaRPr lang="en-US" sz="1200" dirty="0" smtClean="0"/>
          </a:p>
          <a:p>
            <a:pPr indent="-822960"/>
            <a:r>
              <a:rPr lang="en-US" sz="1200" b="1" dirty="0" smtClean="0"/>
              <a:t>QOL: </a:t>
            </a:r>
            <a:r>
              <a:rPr lang="en-US" sz="1200" dirty="0"/>
              <a:t>Quality of </a:t>
            </a:r>
            <a:r>
              <a:rPr lang="en-US" sz="1200" dirty="0" smtClean="0"/>
              <a:t>life</a:t>
            </a:r>
          </a:p>
          <a:p>
            <a:pPr indent="-822960"/>
            <a:endParaRPr lang="en-US" sz="1200" dirty="0" smtClean="0"/>
          </a:p>
          <a:p>
            <a:pPr indent="-822960"/>
            <a:r>
              <a:rPr lang="en-US" sz="1200" b="1" dirty="0" smtClean="0"/>
              <a:t>CHQ: </a:t>
            </a:r>
            <a:r>
              <a:rPr lang="en-US" sz="1200" dirty="0"/>
              <a:t>Child Health </a:t>
            </a:r>
            <a:r>
              <a:rPr lang="en-US" sz="1200" dirty="0" smtClean="0"/>
              <a:t>Questionnaire</a:t>
            </a:r>
          </a:p>
          <a:p>
            <a:pPr indent="-822960"/>
            <a:endParaRPr lang="en-US" sz="1200" dirty="0" smtClean="0"/>
          </a:p>
          <a:p>
            <a:pPr indent="-822960"/>
            <a:r>
              <a:rPr lang="en-US" sz="1200" b="1" dirty="0" smtClean="0"/>
              <a:t>JRA: </a:t>
            </a:r>
            <a:r>
              <a:rPr lang="en-US" sz="1200" dirty="0" smtClean="0"/>
              <a:t>juvenile </a:t>
            </a:r>
            <a:r>
              <a:rPr lang="en-US" sz="1200" dirty="0"/>
              <a:t>rheumatoid arthritis.</a:t>
            </a:r>
          </a:p>
        </p:txBody>
      </p:sp>
    </p:spTree>
    <p:extLst>
      <p:ext uri="{BB962C8B-B14F-4D97-AF65-F5344CB8AC3E}">
        <p14:creationId xmlns:p14="http://schemas.microsoft.com/office/powerpoint/2010/main" val="1565598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Clarity Examples</a:t>
            </a:r>
            <a:endParaRPr lang="en-US" dirty="0"/>
          </a:p>
        </p:txBody>
      </p:sp>
      <p:sp>
        <p:nvSpPr>
          <p:cNvPr id="3" name="Content Placeholder 2"/>
          <p:cNvSpPr>
            <a:spLocks noGrp="1"/>
          </p:cNvSpPr>
          <p:nvPr>
            <p:ph idx="1"/>
          </p:nvPr>
        </p:nvSpPr>
        <p:spPr/>
        <p:txBody>
          <a:bodyPr>
            <a:normAutofit lnSpcReduction="10000"/>
          </a:bodyPr>
          <a:lstStyle/>
          <a:p>
            <a:r>
              <a:rPr lang="en-US" dirty="0"/>
              <a:t>Since the moraine was deposited in the Illinoisan, it has been intensely modified by stream </a:t>
            </a:r>
            <a:r>
              <a:rPr lang="en-US" dirty="0" smtClean="0"/>
              <a:t>erosion.</a:t>
            </a:r>
          </a:p>
          <a:p>
            <a:r>
              <a:rPr lang="en-US" dirty="0"/>
              <a:t> Snail shell destruction in </a:t>
            </a:r>
            <a:r>
              <a:rPr lang="en-US" dirty="0" err="1" smtClean="0"/>
              <a:t>perireefal</a:t>
            </a:r>
            <a:r>
              <a:rPr lang="en-US" dirty="0" smtClean="0"/>
              <a:t> </a:t>
            </a:r>
            <a:r>
              <a:rPr lang="en-US" dirty="0"/>
              <a:t>environments is </a:t>
            </a:r>
            <a:r>
              <a:rPr lang="en-US" dirty="0" smtClean="0"/>
              <a:t>common.</a:t>
            </a:r>
          </a:p>
          <a:p>
            <a:r>
              <a:rPr lang="en-US" dirty="0"/>
              <a:t>DNA in repeat regions or with long stretches of the same base or small microsatellites causes problems for next-gen sequencers.</a:t>
            </a:r>
          </a:p>
        </p:txBody>
      </p:sp>
    </p:spTree>
    <p:extLst>
      <p:ext uri="{BB962C8B-B14F-4D97-AF65-F5344CB8AC3E}">
        <p14:creationId xmlns:p14="http://schemas.microsoft.com/office/powerpoint/2010/main" val="2168612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Clarity </a:t>
            </a:r>
            <a:r>
              <a:rPr lang="en-US" dirty="0" smtClean="0"/>
              <a:t>Examples- Fixed?</a:t>
            </a:r>
            <a:endParaRPr lang="en-US" dirty="0"/>
          </a:p>
        </p:txBody>
      </p:sp>
      <p:sp>
        <p:nvSpPr>
          <p:cNvPr id="3" name="Content Placeholder 2"/>
          <p:cNvSpPr>
            <a:spLocks noGrp="1"/>
          </p:cNvSpPr>
          <p:nvPr>
            <p:ph idx="1"/>
          </p:nvPr>
        </p:nvSpPr>
        <p:spPr/>
        <p:txBody>
          <a:bodyPr>
            <a:noAutofit/>
          </a:bodyPr>
          <a:lstStyle/>
          <a:p>
            <a:r>
              <a:rPr lang="en-US" sz="1800" dirty="0"/>
              <a:t>Since </a:t>
            </a:r>
            <a:r>
              <a:rPr lang="en-US" sz="1800" dirty="0" smtClean="0"/>
              <a:t>the time the </a:t>
            </a:r>
            <a:r>
              <a:rPr lang="en-US" sz="1800" dirty="0"/>
              <a:t>moraine was deposited in the Illinoisan, it has been intensely modified by stream </a:t>
            </a:r>
            <a:r>
              <a:rPr lang="en-US" sz="1800" dirty="0" smtClean="0"/>
              <a:t>erosion</a:t>
            </a:r>
            <a:r>
              <a:rPr lang="en-US" sz="1800" dirty="0" smtClean="0"/>
              <a:t>.</a:t>
            </a:r>
          </a:p>
          <a:p>
            <a:pPr marL="0" indent="0" algn="ctr">
              <a:spcBef>
                <a:spcPts val="0"/>
              </a:spcBef>
              <a:buNone/>
            </a:pPr>
            <a:r>
              <a:rPr lang="en-US" sz="1600" b="1" dirty="0" smtClean="0"/>
              <a:t>-or-</a:t>
            </a:r>
            <a:endParaRPr lang="en-US" sz="1600" b="1" dirty="0" smtClean="0"/>
          </a:p>
          <a:p>
            <a:r>
              <a:rPr lang="en-US" sz="1800" dirty="0" smtClean="0"/>
              <a:t>Because the </a:t>
            </a:r>
            <a:r>
              <a:rPr lang="en-US" sz="1800" dirty="0"/>
              <a:t>moraine was deposited in the Illinoisan, it has been intensely modified by stream erosion.</a:t>
            </a:r>
          </a:p>
          <a:p>
            <a:endParaRPr lang="en-US" sz="2000" dirty="0" smtClean="0"/>
          </a:p>
          <a:p>
            <a:r>
              <a:rPr lang="en-US" sz="1800" dirty="0" smtClean="0">
                <a:solidFill>
                  <a:schemeClr val="tx1"/>
                </a:solidFill>
              </a:rPr>
              <a:t>Destruction </a:t>
            </a:r>
            <a:r>
              <a:rPr lang="en-US" sz="1800" dirty="0">
                <a:solidFill>
                  <a:schemeClr val="tx1"/>
                </a:solidFill>
              </a:rPr>
              <a:t>of </a:t>
            </a:r>
            <a:r>
              <a:rPr lang="en-US" sz="1800" dirty="0" smtClean="0">
                <a:solidFill>
                  <a:schemeClr val="tx1"/>
                </a:solidFill>
              </a:rPr>
              <a:t>snail shells </a:t>
            </a:r>
            <a:r>
              <a:rPr lang="en-US" sz="1800" dirty="0" smtClean="0"/>
              <a:t>in </a:t>
            </a:r>
            <a:r>
              <a:rPr lang="en-US" sz="1800" dirty="0" err="1" smtClean="0"/>
              <a:t>perireefal</a:t>
            </a:r>
            <a:r>
              <a:rPr lang="en-US" sz="1800" dirty="0" smtClean="0"/>
              <a:t> </a:t>
            </a:r>
            <a:r>
              <a:rPr lang="en-US" sz="1800" dirty="0"/>
              <a:t>environments is </a:t>
            </a:r>
            <a:r>
              <a:rPr lang="en-US" sz="1800" dirty="0" smtClean="0"/>
              <a:t>common</a:t>
            </a:r>
            <a:r>
              <a:rPr lang="en-US" sz="1800" dirty="0" smtClean="0"/>
              <a:t>.</a:t>
            </a:r>
          </a:p>
          <a:p>
            <a:pPr marL="0" indent="0" algn="ctr">
              <a:spcBef>
                <a:spcPts val="0"/>
              </a:spcBef>
              <a:buNone/>
            </a:pPr>
            <a:r>
              <a:rPr lang="en-US" sz="2000" b="1" dirty="0"/>
              <a:t>-or-</a:t>
            </a:r>
          </a:p>
          <a:p>
            <a:r>
              <a:rPr lang="en-US" sz="1800" dirty="0" smtClean="0">
                <a:solidFill>
                  <a:schemeClr val="tx1"/>
                </a:solidFill>
              </a:rPr>
              <a:t>Destruction </a:t>
            </a:r>
            <a:r>
              <a:rPr lang="en-US" sz="1800" dirty="0">
                <a:solidFill>
                  <a:schemeClr val="tx1"/>
                </a:solidFill>
              </a:rPr>
              <a:t>of </a:t>
            </a:r>
            <a:r>
              <a:rPr lang="en-US" sz="1800" dirty="0" smtClean="0">
                <a:solidFill>
                  <a:schemeClr val="tx1"/>
                </a:solidFill>
              </a:rPr>
              <a:t>shells by snails </a:t>
            </a:r>
            <a:r>
              <a:rPr lang="en-US" sz="1800" dirty="0"/>
              <a:t>in </a:t>
            </a:r>
            <a:r>
              <a:rPr lang="en-US" sz="1800" dirty="0" err="1"/>
              <a:t>perireefal</a:t>
            </a:r>
            <a:r>
              <a:rPr lang="en-US" sz="1800" dirty="0"/>
              <a:t> environments is common.</a:t>
            </a:r>
          </a:p>
          <a:p>
            <a:endParaRPr lang="en-US" sz="2000" dirty="0"/>
          </a:p>
        </p:txBody>
      </p:sp>
    </p:spTree>
    <p:extLst>
      <p:ext uri="{BB962C8B-B14F-4D97-AF65-F5344CB8AC3E}">
        <p14:creationId xmlns:p14="http://schemas.microsoft.com/office/powerpoint/2010/main" val="889176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Clarity </a:t>
            </a:r>
            <a:r>
              <a:rPr lang="en-US" dirty="0" smtClean="0"/>
              <a:t>Examples- Fixed</a:t>
            </a:r>
            <a:endParaRPr lang="en-US" dirty="0"/>
          </a:p>
        </p:txBody>
      </p:sp>
      <p:sp>
        <p:nvSpPr>
          <p:cNvPr id="3" name="Content Placeholder 2"/>
          <p:cNvSpPr>
            <a:spLocks noGrp="1"/>
          </p:cNvSpPr>
          <p:nvPr>
            <p:ph idx="1"/>
          </p:nvPr>
        </p:nvSpPr>
        <p:spPr/>
        <p:txBody>
          <a:bodyPr>
            <a:noAutofit/>
          </a:bodyPr>
          <a:lstStyle/>
          <a:p>
            <a:r>
              <a:rPr lang="en-US" sz="2000" dirty="0" smtClean="0"/>
              <a:t>Next-gen sequencers have </a:t>
            </a:r>
            <a:r>
              <a:rPr lang="en-US" sz="2000" dirty="0"/>
              <a:t>problems </a:t>
            </a:r>
            <a:r>
              <a:rPr lang="en-US" sz="2000" dirty="0" smtClean="0"/>
              <a:t>with DNA </a:t>
            </a:r>
            <a:r>
              <a:rPr lang="en-US" sz="2000" dirty="0"/>
              <a:t>in repeat regions or with long stretches of the same base or small microsatellites .</a:t>
            </a:r>
            <a:endParaRPr lang="en-US" sz="2000" dirty="0"/>
          </a:p>
        </p:txBody>
      </p:sp>
    </p:spTree>
    <p:extLst>
      <p:ext uri="{BB962C8B-B14F-4D97-AF65-F5344CB8AC3E}">
        <p14:creationId xmlns:p14="http://schemas.microsoft.com/office/powerpoint/2010/main" val="4278875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 of Today’s Talk</a:t>
            </a:r>
            <a:endParaRPr lang="en-US" dirty="0"/>
          </a:p>
        </p:txBody>
      </p:sp>
      <p:sp>
        <p:nvSpPr>
          <p:cNvPr id="3" name="Content Placeholder 2"/>
          <p:cNvSpPr>
            <a:spLocks noGrp="1"/>
          </p:cNvSpPr>
          <p:nvPr>
            <p:ph idx="1"/>
          </p:nvPr>
        </p:nvSpPr>
        <p:spPr/>
        <p:txBody>
          <a:bodyPr/>
          <a:lstStyle/>
          <a:p>
            <a:r>
              <a:rPr lang="en-US" dirty="0" smtClean="0"/>
              <a:t>Audience/Industry</a:t>
            </a:r>
          </a:p>
          <a:p>
            <a:r>
              <a:rPr lang="en-US" dirty="0" smtClean="0"/>
              <a:t>Clarity</a:t>
            </a:r>
          </a:p>
          <a:p>
            <a:r>
              <a:rPr lang="en-US" dirty="0" smtClean="0"/>
              <a:t>Consistency</a:t>
            </a:r>
          </a:p>
          <a:p>
            <a:r>
              <a:rPr lang="en-US" dirty="0" smtClean="0"/>
              <a:t>Brevity</a:t>
            </a:r>
          </a:p>
          <a:p>
            <a:r>
              <a:rPr lang="en-US" dirty="0" smtClean="0"/>
              <a:t>Using the available tools</a:t>
            </a:r>
          </a:p>
          <a:p>
            <a:r>
              <a:rPr lang="en-US" dirty="0" smtClean="0"/>
              <a:t>Choosing appropriate journals</a:t>
            </a:r>
          </a:p>
          <a:p>
            <a:r>
              <a:rPr lang="en-US" dirty="0" smtClean="0"/>
              <a:t>Examples </a:t>
            </a:r>
          </a:p>
          <a:p>
            <a:endParaRPr lang="en-US" dirty="0" smtClean="0"/>
          </a:p>
        </p:txBody>
      </p:sp>
    </p:spTree>
    <p:extLst>
      <p:ext uri="{BB962C8B-B14F-4D97-AF65-F5344CB8AC3E}">
        <p14:creationId xmlns:p14="http://schemas.microsoft.com/office/powerpoint/2010/main" val="2559748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Example</a:t>
            </a:r>
            <a:endParaRPr lang="en-US" dirty="0"/>
          </a:p>
        </p:txBody>
      </p:sp>
      <p:sp>
        <p:nvSpPr>
          <p:cNvPr id="3" name="Content Placeholder 2"/>
          <p:cNvSpPr>
            <a:spLocks noGrp="1"/>
          </p:cNvSpPr>
          <p:nvPr>
            <p:ph idx="1"/>
          </p:nvPr>
        </p:nvSpPr>
        <p:spPr/>
        <p:txBody>
          <a:bodyPr>
            <a:normAutofit fontScale="92500" lnSpcReduction="10000"/>
          </a:bodyPr>
          <a:lstStyle/>
          <a:p>
            <a:pPr marL="68580" indent="0">
              <a:buNone/>
            </a:pPr>
            <a:r>
              <a:rPr lang="en-US" dirty="0"/>
              <a:t>As discussed, the second reaction is really the result of many reactions. The reactions </a:t>
            </a:r>
            <a:r>
              <a:rPr lang="en-US" dirty="0" smtClean="0"/>
              <a:t>did </a:t>
            </a:r>
            <a:r>
              <a:rPr lang="en-US" dirty="0"/>
              <a:t>not represent a closed system, as r </a:t>
            </a:r>
            <a:r>
              <a:rPr lang="en-US" dirty="0" smtClean="0"/>
              <a:t>appeared </a:t>
            </a:r>
            <a:r>
              <a:rPr lang="en-US" dirty="0"/>
              <a:t>to be produced out of thin air. In reality, it </a:t>
            </a:r>
            <a:r>
              <a:rPr lang="en-US" dirty="0" smtClean="0"/>
              <a:t>is </a:t>
            </a:r>
            <a:r>
              <a:rPr lang="en-US" dirty="0"/>
              <a:t>created from other chemical species within the cell, but we </a:t>
            </a:r>
            <a:r>
              <a:rPr lang="en-US" dirty="0" smtClean="0"/>
              <a:t>have chosen </a:t>
            </a:r>
            <a:r>
              <a:rPr lang="en-US" dirty="0"/>
              <a:t>not to model at such a fine level of detail. One detail not included </a:t>
            </a:r>
            <a:r>
              <a:rPr lang="en-US" dirty="0" smtClean="0"/>
              <a:t>was </a:t>
            </a:r>
            <a:r>
              <a:rPr lang="en-US" dirty="0"/>
              <a:t>the reversibility of the binding of RNAP to the promoter. These two </a:t>
            </a:r>
            <a:r>
              <a:rPr lang="en-US" dirty="0" smtClean="0"/>
              <a:t>interactions </a:t>
            </a:r>
            <a:r>
              <a:rPr lang="en-US" dirty="0"/>
              <a:t>form a simple linear chain, whereby the product of the first </a:t>
            </a:r>
            <a:r>
              <a:rPr lang="en-US" dirty="0" smtClean="0"/>
              <a:t>interaction </a:t>
            </a:r>
            <a:r>
              <a:rPr lang="en-US" dirty="0"/>
              <a:t>is the reactant for the second.</a:t>
            </a:r>
          </a:p>
        </p:txBody>
      </p:sp>
    </p:spTree>
    <p:extLst>
      <p:ext uri="{BB962C8B-B14F-4D97-AF65-F5344CB8AC3E}">
        <p14:creationId xmlns:p14="http://schemas.microsoft.com/office/powerpoint/2010/main" val="3109713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a:t>
            </a:r>
            <a:r>
              <a:rPr lang="en-US" dirty="0" smtClean="0"/>
              <a:t>Example- Fixed</a:t>
            </a:r>
            <a:endParaRPr lang="en-US" dirty="0"/>
          </a:p>
        </p:txBody>
      </p:sp>
      <p:sp>
        <p:nvSpPr>
          <p:cNvPr id="3" name="Content Placeholder 2"/>
          <p:cNvSpPr>
            <a:spLocks noGrp="1"/>
          </p:cNvSpPr>
          <p:nvPr>
            <p:ph idx="1"/>
          </p:nvPr>
        </p:nvSpPr>
        <p:spPr/>
        <p:txBody>
          <a:bodyPr>
            <a:normAutofit fontScale="92500" lnSpcReduction="10000"/>
          </a:bodyPr>
          <a:lstStyle/>
          <a:p>
            <a:pPr marL="68580" indent="0">
              <a:buNone/>
            </a:pPr>
            <a:r>
              <a:rPr lang="en-US" dirty="0"/>
              <a:t>As discussed, the second reaction </a:t>
            </a:r>
            <a:r>
              <a:rPr lang="en-US" dirty="0" smtClean="0"/>
              <a:t>was </a:t>
            </a:r>
            <a:r>
              <a:rPr lang="en-US" dirty="0"/>
              <a:t>really the result of many reactions. The reactions </a:t>
            </a:r>
            <a:r>
              <a:rPr lang="en-US" dirty="0" smtClean="0"/>
              <a:t>did </a:t>
            </a:r>
            <a:r>
              <a:rPr lang="en-US" dirty="0"/>
              <a:t>not represent a closed system, as r </a:t>
            </a:r>
            <a:r>
              <a:rPr lang="en-US" dirty="0" smtClean="0"/>
              <a:t>appeared </a:t>
            </a:r>
            <a:r>
              <a:rPr lang="en-US" dirty="0"/>
              <a:t>to be produced out of thin air. In reality, it </a:t>
            </a:r>
            <a:r>
              <a:rPr lang="en-US" dirty="0" smtClean="0"/>
              <a:t>was </a:t>
            </a:r>
            <a:r>
              <a:rPr lang="en-US" dirty="0"/>
              <a:t>created from other chemical species within the cell, but we </a:t>
            </a:r>
            <a:r>
              <a:rPr lang="en-US" dirty="0" smtClean="0"/>
              <a:t>chose </a:t>
            </a:r>
            <a:r>
              <a:rPr lang="en-US" dirty="0"/>
              <a:t>not to model at such a fine level of detail. One detail not included </a:t>
            </a:r>
            <a:r>
              <a:rPr lang="en-US" dirty="0" smtClean="0"/>
              <a:t>was </a:t>
            </a:r>
            <a:r>
              <a:rPr lang="en-US" dirty="0"/>
              <a:t>the reversibility of the binding of RNAP to the promoter. These two </a:t>
            </a:r>
            <a:r>
              <a:rPr lang="en-US" dirty="0" smtClean="0"/>
              <a:t>interactions </a:t>
            </a:r>
            <a:r>
              <a:rPr lang="en-US" dirty="0" smtClean="0"/>
              <a:t>formed </a:t>
            </a:r>
            <a:r>
              <a:rPr lang="en-US" dirty="0"/>
              <a:t>a simple linear chain, whereby the product of the first </a:t>
            </a:r>
            <a:r>
              <a:rPr lang="en-US" dirty="0" smtClean="0"/>
              <a:t>interaction </a:t>
            </a:r>
            <a:r>
              <a:rPr lang="en-US" dirty="0" smtClean="0"/>
              <a:t>was the </a:t>
            </a:r>
            <a:r>
              <a:rPr lang="en-US" dirty="0"/>
              <a:t>reactant for the second.</a:t>
            </a:r>
          </a:p>
        </p:txBody>
      </p:sp>
    </p:spTree>
    <p:extLst>
      <p:ext uri="{BB962C8B-B14F-4D97-AF65-F5344CB8AC3E}">
        <p14:creationId xmlns:p14="http://schemas.microsoft.com/office/powerpoint/2010/main" val="511141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Brevity Examples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relationship between the nature of salt water </a:t>
            </a:r>
            <a:r>
              <a:rPr lang="en-US" dirty="0" smtClean="0"/>
              <a:t>to fresh </a:t>
            </a:r>
            <a:r>
              <a:rPr lang="en-US" dirty="0"/>
              <a:t>water in the Edgartown Great Pond that </a:t>
            </a:r>
            <a:r>
              <a:rPr lang="en-US" dirty="0" smtClean="0"/>
              <a:t>fluctuates often </a:t>
            </a:r>
            <a:r>
              <a:rPr lang="en-US" dirty="0"/>
              <a:t>is extremely important to everyone </a:t>
            </a:r>
            <a:r>
              <a:rPr lang="en-US" dirty="0" smtClean="0"/>
              <a:t>including scientists</a:t>
            </a:r>
            <a:r>
              <a:rPr lang="en-US" dirty="0"/>
              <a:t>, residents, and environmentalists on </a:t>
            </a:r>
            <a:r>
              <a:rPr lang="en-US" dirty="0" smtClean="0"/>
              <a:t>Martha’s Vineyard.</a:t>
            </a:r>
          </a:p>
          <a:p>
            <a:r>
              <a:rPr lang="en-US" dirty="0"/>
              <a:t>Water quality in Hawk River declined in March. This decline occurred because of the heavy rainfall that month. All the extra water overloaded Tomlin county’s water treatment plant.</a:t>
            </a:r>
          </a:p>
        </p:txBody>
      </p:sp>
    </p:spTree>
    <p:extLst>
      <p:ext uri="{BB962C8B-B14F-4D97-AF65-F5344CB8AC3E}">
        <p14:creationId xmlns:p14="http://schemas.microsoft.com/office/powerpoint/2010/main" val="4187804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Brevity </a:t>
            </a:r>
            <a:r>
              <a:rPr lang="en-US" dirty="0" smtClean="0"/>
              <a:t>Examples- Fixed</a:t>
            </a:r>
            <a:endParaRPr lang="en-US" dirty="0"/>
          </a:p>
        </p:txBody>
      </p:sp>
      <p:sp>
        <p:nvSpPr>
          <p:cNvPr id="3" name="Content Placeholder 2"/>
          <p:cNvSpPr>
            <a:spLocks noGrp="1"/>
          </p:cNvSpPr>
          <p:nvPr>
            <p:ph idx="1"/>
          </p:nvPr>
        </p:nvSpPr>
        <p:spPr/>
        <p:txBody>
          <a:bodyPr>
            <a:normAutofit/>
          </a:bodyPr>
          <a:lstStyle/>
          <a:p>
            <a:r>
              <a:rPr lang="en-US" dirty="0" smtClean="0"/>
              <a:t>Edgartown </a:t>
            </a:r>
            <a:r>
              <a:rPr lang="en-US" dirty="0"/>
              <a:t>Great </a:t>
            </a:r>
            <a:r>
              <a:rPr lang="en-US" dirty="0" smtClean="0"/>
              <a:t>Pond’s salt-fresh water ratio interests everyone on Martha’s Vineyard.</a:t>
            </a:r>
          </a:p>
          <a:p>
            <a:r>
              <a:rPr lang="en-US" dirty="0" smtClean="0"/>
              <a:t>March’s heavy rainfall overloaded </a:t>
            </a:r>
            <a:r>
              <a:rPr lang="en-US" dirty="0"/>
              <a:t>Tomlin county’s water treatment </a:t>
            </a:r>
            <a:r>
              <a:rPr lang="en-US" dirty="0" smtClean="0"/>
              <a:t>plant and reduced Hawk River water quality.</a:t>
            </a:r>
            <a:endParaRPr lang="en-US" dirty="0"/>
          </a:p>
          <a:p>
            <a:endParaRPr lang="en-US" dirty="0"/>
          </a:p>
        </p:txBody>
      </p:sp>
    </p:spTree>
    <p:extLst>
      <p:ext uri="{BB962C8B-B14F-4D97-AF65-F5344CB8AC3E}">
        <p14:creationId xmlns:p14="http://schemas.microsoft.com/office/powerpoint/2010/main" val="1045786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Talk about the </a:t>
            </a:r>
            <a:r>
              <a:rPr lang="en-US" b="1" dirty="0" smtClean="0"/>
              <a:t>Worst Thing </a:t>
            </a:r>
            <a:r>
              <a:rPr lang="en-US" dirty="0" smtClean="0"/>
              <a:t>you ever seen written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0866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a:t>
            </a:r>
            <a:endParaRPr lang="en-US" dirty="0"/>
          </a:p>
        </p:txBody>
      </p:sp>
      <p:sp>
        <p:nvSpPr>
          <p:cNvPr id="3" name="Content Placeholder 2"/>
          <p:cNvSpPr>
            <a:spLocks noGrp="1"/>
          </p:cNvSpPr>
          <p:nvPr>
            <p:ph idx="1"/>
          </p:nvPr>
        </p:nvSpPr>
        <p:spPr/>
        <p:txBody>
          <a:bodyPr>
            <a:normAutofit lnSpcReduction="10000"/>
          </a:bodyPr>
          <a:lstStyle/>
          <a:p>
            <a:r>
              <a:rPr lang="en-US" dirty="0" smtClean="0"/>
              <a:t>Who are you writing for? </a:t>
            </a:r>
          </a:p>
          <a:p>
            <a:pPr lvl="1"/>
            <a:r>
              <a:rPr lang="en-US" dirty="0" smtClean="0"/>
              <a:t>Surgeons</a:t>
            </a:r>
          </a:p>
          <a:p>
            <a:pPr lvl="1"/>
            <a:r>
              <a:rPr lang="en-US" dirty="0" smtClean="0"/>
              <a:t>Doctors</a:t>
            </a:r>
          </a:p>
          <a:p>
            <a:pPr lvl="1"/>
            <a:r>
              <a:rPr lang="en-US" dirty="0" smtClean="0"/>
              <a:t>Parents</a:t>
            </a:r>
          </a:p>
          <a:p>
            <a:pPr lvl="1"/>
            <a:r>
              <a:rPr lang="en-US" dirty="0" smtClean="0"/>
              <a:t>Children</a:t>
            </a:r>
          </a:p>
          <a:p>
            <a:pPr lvl="1"/>
            <a:r>
              <a:rPr lang="en-US" dirty="0" smtClean="0"/>
              <a:t>Research staff</a:t>
            </a:r>
          </a:p>
          <a:p>
            <a:r>
              <a:rPr lang="en-US" dirty="0" smtClean="0"/>
              <a:t>What words/ideas will they know? What needs to be explained?</a:t>
            </a:r>
          </a:p>
          <a:p>
            <a:r>
              <a:rPr lang="en-US" dirty="0" smtClean="0"/>
              <a:t>Important for Consents and Publications</a:t>
            </a:r>
            <a:endParaRPr lang="en-US" dirty="0"/>
          </a:p>
        </p:txBody>
      </p:sp>
    </p:spTree>
    <p:extLst>
      <p:ext uri="{BB962C8B-B14F-4D97-AF65-F5344CB8AC3E}">
        <p14:creationId xmlns:p14="http://schemas.microsoft.com/office/powerpoint/2010/main" val="719175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a:t>
            </a:r>
            <a:endParaRPr lang="en-US" dirty="0"/>
          </a:p>
        </p:txBody>
      </p:sp>
      <p:sp>
        <p:nvSpPr>
          <p:cNvPr id="3" name="Content Placeholder 2"/>
          <p:cNvSpPr>
            <a:spLocks noGrp="1"/>
          </p:cNvSpPr>
          <p:nvPr>
            <p:ph idx="1"/>
          </p:nvPr>
        </p:nvSpPr>
        <p:spPr/>
        <p:txBody>
          <a:bodyPr/>
          <a:lstStyle/>
          <a:p>
            <a:r>
              <a:rPr lang="en-US" dirty="0" smtClean="0"/>
              <a:t>What is the norm in your industry?</a:t>
            </a:r>
          </a:p>
          <a:p>
            <a:r>
              <a:rPr lang="en-US" dirty="0" smtClean="0"/>
              <a:t>What jargon does everyone know? What jargon does only your specific role know?</a:t>
            </a:r>
          </a:p>
          <a:p>
            <a:r>
              <a:rPr lang="en-US" dirty="0" smtClean="0"/>
              <a:t>Acronyms!</a:t>
            </a:r>
          </a:p>
          <a:p>
            <a:r>
              <a:rPr lang="en-US" dirty="0" smtClean="0"/>
              <a:t>Be aware of who you are writing for. Inside Industry documents have a much higher tolerance for jargon but can still be confusing.</a:t>
            </a:r>
            <a:endParaRPr lang="en-US" dirty="0"/>
          </a:p>
        </p:txBody>
      </p:sp>
    </p:spTree>
    <p:extLst>
      <p:ext uri="{BB962C8B-B14F-4D97-AF65-F5344CB8AC3E}">
        <p14:creationId xmlns:p14="http://schemas.microsoft.com/office/powerpoint/2010/main" val="3739374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Clarity</a:t>
            </a:r>
            <a:endParaRPr lang="en-US" dirty="0"/>
          </a:p>
        </p:txBody>
      </p:sp>
      <p:sp>
        <p:nvSpPr>
          <p:cNvPr id="3" name="Content Placeholder 2"/>
          <p:cNvSpPr>
            <a:spLocks noGrp="1"/>
          </p:cNvSpPr>
          <p:nvPr>
            <p:ph idx="1"/>
          </p:nvPr>
        </p:nvSpPr>
        <p:spPr/>
        <p:txBody>
          <a:bodyPr/>
          <a:lstStyle/>
          <a:p>
            <a:r>
              <a:rPr lang="en-US" dirty="0" smtClean="0"/>
              <a:t>If people can’t understood what you wrote, why write it?</a:t>
            </a:r>
          </a:p>
          <a:p>
            <a:r>
              <a:rPr lang="en-US" dirty="0" smtClean="0"/>
              <a:t>One </a:t>
            </a:r>
            <a:r>
              <a:rPr lang="en-US" dirty="0" smtClean="0"/>
              <a:t>word=one </a:t>
            </a:r>
            <a:r>
              <a:rPr lang="en-US" dirty="0" smtClean="0"/>
              <a:t>meaning</a:t>
            </a:r>
          </a:p>
          <a:p>
            <a:r>
              <a:rPr lang="en-US" dirty="0" smtClean="0"/>
              <a:t>Layouts</a:t>
            </a:r>
          </a:p>
          <a:p>
            <a:pPr lvl="1"/>
            <a:r>
              <a:rPr lang="en-US" dirty="0" smtClean="0"/>
              <a:t>Headings</a:t>
            </a:r>
          </a:p>
          <a:p>
            <a:pPr lvl="1"/>
            <a:r>
              <a:rPr lang="en-US" dirty="0" smtClean="0"/>
              <a:t>Graphics</a:t>
            </a:r>
          </a:p>
          <a:p>
            <a:pPr lvl="1"/>
            <a:r>
              <a:rPr lang="en-US" dirty="0" smtClean="0"/>
              <a:t>Font sizes and styles</a:t>
            </a:r>
            <a:endParaRPr lang="en-US" dirty="0"/>
          </a:p>
        </p:txBody>
      </p:sp>
    </p:spTree>
    <p:extLst>
      <p:ext uri="{BB962C8B-B14F-4D97-AF65-F5344CB8AC3E}">
        <p14:creationId xmlns:p14="http://schemas.microsoft.com/office/powerpoint/2010/main" val="3613756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a:t>
            </a:r>
            <a:endParaRPr lang="en-US" dirty="0"/>
          </a:p>
        </p:txBody>
      </p:sp>
      <p:sp>
        <p:nvSpPr>
          <p:cNvPr id="3" name="Content Placeholder 2"/>
          <p:cNvSpPr>
            <a:spLocks noGrp="1"/>
          </p:cNvSpPr>
          <p:nvPr>
            <p:ph idx="1"/>
          </p:nvPr>
        </p:nvSpPr>
        <p:spPr/>
        <p:txBody>
          <a:bodyPr/>
          <a:lstStyle/>
          <a:p>
            <a:r>
              <a:rPr lang="en-US" dirty="0" smtClean="0"/>
              <a:t>If you change how you say something in the middle, it will confuse your readers.</a:t>
            </a:r>
          </a:p>
          <a:p>
            <a:r>
              <a:rPr lang="en-US" dirty="0" smtClean="0"/>
              <a:t>In multi-author papers, review for consistency in not only terms, but punctuation.</a:t>
            </a:r>
            <a:endParaRPr lang="en-US" dirty="0"/>
          </a:p>
        </p:txBody>
      </p:sp>
    </p:spTree>
    <p:extLst>
      <p:ext uri="{BB962C8B-B14F-4D97-AF65-F5344CB8AC3E}">
        <p14:creationId xmlns:p14="http://schemas.microsoft.com/office/powerpoint/2010/main" val="3105326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Oxford Comma- Use It.</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2362200"/>
            <a:ext cx="5656332" cy="3086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38988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Brevity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 fluff.</a:t>
            </a:r>
          </a:p>
          <a:p>
            <a:r>
              <a:rPr lang="en-US" dirty="0" smtClean="0"/>
              <a:t>Only expound upon things that need to be talked about.</a:t>
            </a:r>
          </a:p>
          <a:p>
            <a:r>
              <a:rPr lang="en-US" dirty="0" smtClean="0"/>
              <a:t>Important to know audience needs</a:t>
            </a:r>
          </a:p>
          <a:p>
            <a:r>
              <a:rPr lang="en-US" dirty="0" smtClean="0"/>
              <a:t>How will this be used</a:t>
            </a:r>
          </a:p>
          <a:p>
            <a:pPr lvl="1"/>
            <a:r>
              <a:rPr lang="en-US" dirty="0" smtClean="0"/>
              <a:t>Protocol</a:t>
            </a:r>
          </a:p>
          <a:p>
            <a:pPr lvl="1"/>
            <a:r>
              <a:rPr lang="en-US" dirty="0" smtClean="0"/>
              <a:t>Article</a:t>
            </a:r>
          </a:p>
          <a:p>
            <a:pPr lvl="1"/>
            <a:r>
              <a:rPr lang="en-US" dirty="0" smtClean="0"/>
              <a:t>Poster</a:t>
            </a:r>
          </a:p>
          <a:p>
            <a:pPr lvl="1"/>
            <a:r>
              <a:rPr lang="en-US" dirty="0" smtClean="0"/>
              <a:t>Consent</a:t>
            </a:r>
          </a:p>
          <a:p>
            <a:pPr lvl="1"/>
            <a:r>
              <a:rPr lang="en-US" dirty="0" smtClean="0"/>
              <a:t>Patient Tool</a:t>
            </a:r>
            <a:endParaRPr lang="en-US" dirty="0"/>
          </a:p>
        </p:txBody>
      </p:sp>
    </p:spTree>
    <p:extLst>
      <p:ext uri="{BB962C8B-B14F-4D97-AF65-F5344CB8AC3E}">
        <p14:creationId xmlns:p14="http://schemas.microsoft.com/office/powerpoint/2010/main" val="2511783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what you have</a:t>
            </a:r>
            <a:endParaRPr lang="en-US" dirty="0"/>
          </a:p>
        </p:txBody>
      </p:sp>
      <p:sp>
        <p:nvSpPr>
          <p:cNvPr id="3" name="Content Placeholder 2"/>
          <p:cNvSpPr>
            <a:spLocks noGrp="1"/>
          </p:cNvSpPr>
          <p:nvPr>
            <p:ph idx="1"/>
          </p:nvPr>
        </p:nvSpPr>
        <p:spPr/>
        <p:txBody>
          <a:bodyPr/>
          <a:lstStyle/>
          <a:p>
            <a:r>
              <a:rPr lang="en-US" dirty="0" smtClean="0"/>
              <a:t>Word Styles</a:t>
            </a:r>
          </a:p>
          <a:p>
            <a:pPr lvl="1"/>
            <a:r>
              <a:rPr lang="en-US" dirty="0" smtClean="0"/>
              <a:t>Especially for larger papers</a:t>
            </a:r>
          </a:p>
          <a:p>
            <a:pPr lvl="1"/>
            <a:endParaRPr lang="en-US" dirty="0"/>
          </a:p>
          <a:p>
            <a:pPr lvl="1"/>
            <a:endParaRPr lang="en-US" dirty="0" smtClean="0"/>
          </a:p>
          <a:p>
            <a:pPr marL="457200" lvl="1" indent="0">
              <a:buNone/>
            </a:pPr>
            <a:endParaRPr lang="en-US" dirty="0" smtClean="0"/>
          </a:p>
          <a:p>
            <a:pPr marL="342900" lvl="1"/>
            <a:r>
              <a:rPr lang="en-US" sz="2400" dirty="0"/>
              <a:t>EndNote</a:t>
            </a:r>
          </a:p>
          <a:p>
            <a:pPr lvl="1"/>
            <a:endParaRPr lang="en-US" dirty="0"/>
          </a:p>
          <a:p>
            <a:pPr lvl="1"/>
            <a:endParaRPr lang="en-US" dirty="0"/>
          </a:p>
          <a:p>
            <a:pPr lvl="1"/>
            <a:endParaRPr lang="en-US" dirty="0" smtClean="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953" y="3314700"/>
            <a:ext cx="8014447"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45381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207</TotalTime>
  <Words>1335</Words>
  <Application>Microsoft Office PowerPoint</Application>
  <PresentationFormat>On-screen Show (4:3)</PresentationFormat>
  <Paragraphs>131</Paragraphs>
  <Slides>24</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Century Gothic</vt:lpstr>
      <vt:lpstr>Wingdings 2</vt:lpstr>
      <vt:lpstr>Austin</vt:lpstr>
      <vt:lpstr>Writing and Editing</vt:lpstr>
      <vt:lpstr>Highlights of Today’s Talk</vt:lpstr>
      <vt:lpstr>Audience</vt:lpstr>
      <vt:lpstr>Industry</vt:lpstr>
      <vt:lpstr>Clarity</vt:lpstr>
      <vt:lpstr>Consistency</vt:lpstr>
      <vt:lpstr>Oxford Comma- Use It.</vt:lpstr>
      <vt:lpstr>Brevity</vt:lpstr>
      <vt:lpstr>Use what you have</vt:lpstr>
      <vt:lpstr>How to choose a journal</vt:lpstr>
      <vt:lpstr>Audience Example</vt:lpstr>
      <vt:lpstr>Audience Example- For Non-Neurosurgery doctor</vt:lpstr>
      <vt:lpstr>Audience Example- For 16 year old</vt:lpstr>
      <vt:lpstr>Audience Example- For 7 year old patients</vt:lpstr>
      <vt:lpstr>Industry Acronym Example</vt:lpstr>
      <vt:lpstr>Acronym Example- Fixed</vt:lpstr>
      <vt:lpstr>Clarity Examples</vt:lpstr>
      <vt:lpstr>Clarity Examples- Fixed?</vt:lpstr>
      <vt:lpstr>Clarity Examples- Fixed</vt:lpstr>
      <vt:lpstr>Consistency Example</vt:lpstr>
      <vt:lpstr>Consistency Example- Fixed</vt:lpstr>
      <vt:lpstr>Brevity Examples</vt:lpstr>
      <vt:lpstr>Brevity Examples- Fixed</vt:lpstr>
      <vt:lpstr>Talk about the Worst Thing you ever seen written</vt:lpstr>
    </vt:vector>
  </TitlesOfParts>
  <Company>Vanderbilt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and Editing</dc:title>
  <dc:creator>Surgical Sciences</dc:creator>
  <cp:lastModifiedBy>Hume-Rowland, Heather L</cp:lastModifiedBy>
  <cp:revision>16</cp:revision>
  <dcterms:created xsi:type="dcterms:W3CDTF">2016-06-02T17:43:43Z</dcterms:created>
  <dcterms:modified xsi:type="dcterms:W3CDTF">2017-12-28T16:32:27Z</dcterms:modified>
</cp:coreProperties>
</file>